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63" r:id="rId3"/>
    <p:sldId id="265" r:id="rId4"/>
    <p:sldId id="266" r:id="rId5"/>
    <p:sldId id="268" r:id="rId6"/>
    <p:sldId id="269" r:id="rId7"/>
    <p:sldId id="270" r:id="rId8"/>
    <p:sldId id="271" r:id="rId9"/>
    <p:sldId id="257" r:id="rId10"/>
    <p:sldId id="258" r:id="rId11"/>
    <p:sldId id="259" r:id="rId12"/>
    <p:sldId id="260" r:id="rId13"/>
    <p:sldId id="261" r:id="rId14"/>
    <p:sldId id="264" r:id="rId15"/>
    <p:sldId id="267" r:id="rId16"/>
    <p:sldId id="262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216A5-AD7B-4081-9AF7-2E6BA244184A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126A0-77F4-4C17-91DD-8DE30E558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38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126A0-77F4-4C17-91DD-8DE30E55890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77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5036D595-60C7-7945-A17C-5DF93E3B1218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93F34-D004-6E4C-8EC3-E2CD1DD81E7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277959" y="1489553"/>
            <a:ext cx="5985159" cy="1606102"/>
          </a:xfrm>
        </p:spPr>
        <p:txBody>
          <a:bodyPr>
            <a:normAutofit/>
          </a:bodyPr>
          <a:lstStyle/>
          <a:p>
            <a:r>
              <a:rPr lang="en-US" dirty="0" smtClean="0"/>
              <a:t>PTSD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Steven Franqui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Brandon Martinez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80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Culture and Emotion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5344297">
            <a:off x="2035993" y="-626002"/>
            <a:ext cx="4115787" cy="6995498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Rosaldo (1984)</a:t>
            </a:r>
          </a:p>
          <a:p>
            <a:pPr>
              <a:buFont typeface="Arial"/>
              <a:buChar char="•"/>
            </a:pPr>
            <a:r>
              <a:rPr lang="en-US" dirty="0" smtClean="0"/>
              <a:t>Led to studies like</a:t>
            </a:r>
          </a:p>
          <a:p>
            <a:pPr>
              <a:buFont typeface="Arial"/>
              <a:buChar char="•"/>
            </a:pPr>
            <a:r>
              <a:rPr lang="en-US" dirty="0">
                <a:effectLst/>
              </a:rPr>
              <a:t>Jenkins &amp; </a:t>
            </a:r>
            <a:r>
              <a:rPr lang="en-US" dirty="0" err="1">
                <a:effectLst/>
              </a:rPr>
              <a:t>Valiente</a:t>
            </a:r>
            <a:r>
              <a:rPr lang="en-US" dirty="0">
                <a:effectLst/>
              </a:rPr>
              <a:t>, 1994 </a:t>
            </a:r>
            <a:endParaRPr lang="en-US" dirty="0"/>
          </a:p>
          <a:p>
            <a:pPr lvl="1">
              <a:buFont typeface="Arial"/>
              <a:buChar char="•"/>
            </a:pPr>
            <a:r>
              <a:rPr lang="en-US" dirty="0" smtClean="0"/>
              <a:t>Salvadoran Women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3471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Culture Validity of PTDS Diagnosis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5098859">
            <a:off x="967762" y="1075673"/>
            <a:ext cx="5398955" cy="5088265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DSM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Criterions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Calor</a:t>
            </a:r>
            <a:r>
              <a:rPr lang="en-US" dirty="0" smtClean="0"/>
              <a:t> and </a:t>
            </a:r>
            <a:r>
              <a:rPr lang="en-US" dirty="0" err="1" smtClean="0"/>
              <a:t>Nervios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Emotions</a:t>
            </a:r>
          </a:p>
        </p:txBody>
      </p:sp>
    </p:spTree>
    <p:extLst>
      <p:ext uri="{BB962C8B-B14F-4D97-AF65-F5344CB8AC3E}">
        <p14:creationId xmlns:p14="http://schemas.microsoft.com/office/powerpoint/2010/main" val="3940421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Prevalence rates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Treatment differences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365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effectLst/>
                <a:latin typeface="Times New Roman"/>
                <a:cs typeface="Times New Roman"/>
              </a:rPr>
              <a:t>Hypnosis</a:t>
            </a:r>
            <a:r>
              <a:rPr lang="en-US" dirty="0">
                <a:effectLst/>
                <a:latin typeface="Times New Roman"/>
                <a:cs typeface="Times New Roman"/>
              </a:rPr>
              <a:t>, Art therapy, and Psychodynamic 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therapy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CBT, Pharmacotherapy, EMDR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7645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Kathleen O. Nader and Others…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Method: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Participants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Tools used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559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err="1">
                <a:effectLst/>
              </a:rPr>
              <a:t>Pynoos</a:t>
            </a:r>
            <a:r>
              <a:rPr lang="en-US" dirty="0">
                <a:effectLst/>
              </a:rPr>
              <a:t> et al., 1987 </a:t>
            </a:r>
            <a:endParaRPr lang="en-US" dirty="0" smtClean="0">
              <a:effectLst/>
            </a:endParaRPr>
          </a:p>
          <a:p>
            <a:pPr lvl="1">
              <a:buFont typeface="Arial"/>
              <a:buChar char="•"/>
            </a:pPr>
            <a:r>
              <a:rPr lang="en-US" dirty="0" smtClean="0">
                <a:effectLst/>
              </a:rPr>
              <a:t>Sniper Rifle</a:t>
            </a:r>
          </a:p>
          <a:p>
            <a:pPr>
              <a:buFont typeface="Arial"/>
              <a:buChar char="•"/>
            </a:pPr>
            <a:r>
              <a:rPr lang="en-US" dirty="0" err="1">
                <a:effectLst/>
              </a:rPr>
              <a:t>Pynoos</a:t>
            </a:r>
            <a:r>
              <a:rPr lang="en-US" dirty="0">
                <a:effectLst/>
              </a:rPr>
              <a:t> &amp; </a:t>
            </a:r>
            <a:r>
              <a:rPr lang="en-US" dirty="0" err="1">
                <a:effectLst/>
              </a:rPr>
              <a:t>Goenjin</a:t>
            </a:r>
            <a:r>
              <a:rPr lang="en-US" dirty="0">
                <a:effectLst/>
              </a:rPr>
              <a:t>, </a:t>
            </a:r>
            <a:r>
              <a:rPr lang="en-US" dirty="0" smtClean="0">
                <a:effectLst/>
              </a:rPr>
              <a:t>1992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effectLst/>
              </a:rPr>
              <a:t>Earthquake in Armenia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3354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9826" y="3463119"/>
            <a:ext cx="4092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Walker-Tessner Model</a:t>
            </a:r>
            <a:endParaRPr lang="en-US" sz="32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69333" y="3386667"/>
            <a:ext cx="8583084" cy="423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1625" y="365125"/>
            <a:ext cx="3270250" cy="2092881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Stressors: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War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Rape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Traumatic Life experience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err="1"/>
              <a:t>Pynoos</a:t>
            </a:r>
            <a:r>
              <a:rPr lang="en-US" sz="1600" dirty="0"/>
              <a:t> et al., 1987</a:t>
            </a:r>
            <a:r>
              <a:rPr lang="en-US" sz="1600" dirty="0" smtClean="0">
                <a:effectLst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/>
              <a:t>Pynoos</a:t>
            </a:r>
            <a:r>
              <a:rPr lang="en-US" sz="1600" dirty="0"/>
              <a:t> &amp; </a:t>
            </a:r>
            <a:r>
              <a:rPr lang="en-US" sz="1600" dirty="0" err="1"/>
              <a:t>Goenjin</a:t>
            </a:r>
            <a:r>
              <a:rPr lang="en-US" sz="1600" dirty="0"/>
              <a:t>, 1992</a:t>
            </a:r>
            <a:r>
              <a:rPr lang="en-US" sz="1600" dirty="0" smtClean="0">
                <a:effectLst/>
              </a:rPr>
              <a:t> </a:t>
            </a:r>
          </a:p>
          <a:p>
            <a:pPr marL="285750" lvl="1" indent="-285750">
              <a:buFont typeface="Arial"/>
              <a:buChar char="•"/>
            </a:pPr>
            <a:r>
              <a:rPr lang="en-US" sz="1600" dirty="0"/>
              <a:t>Jenkins &amp; </a:t>
            </a:r>
            <a:r>
              <a:rPr lang="en-US" sz="1600" dirty="0" err="1"/>
              <a:t>Valiente</a:t>
            </a:r>
            <a:r>
              <a:rPr lang="en-US" sz="1600" dirty="0"/>
              <a:t>, 1994 </a:t>
            </a:r>
          </a:p>
        </p:txBody>
      </p:sp>
      <p:cxnSp>
        <p:nvCxnSpPr>
          <p:cNvPr id="8" name="Straight Connector 7"/>
          <p:cNvCxnSpPr>
            <a:stCxn id="6" idx="2"/>
          </p:cNvCxnSpPr>
          <p:nvPr/>
        </p:nvCxnSpPr>
        <p:spPr>
          <a:xfrm>
            <a:off x="1936750" y="2458006"/>
            <a:ext cx="301625" cy="9709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9333" y="3386667"/>
            <a:ext cx="0" cy="8304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9333" y="4217158"/>
            <a:ext cx="13046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473958" y="3386667"/>
            <a:ext cx="0" cy="8304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7391" y="4217158"/>
            <a:ext cx="187827" cy="7369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6629" y="4954136"/>
            <a:ext cx="3024243" cy="190386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/>
              <a:t>Inherited Factors: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</a:t>
            </a:r>
            <a:r>
              <a:rPr lang="en-US" sz="1200" dirty="0" smtClean="0"/>
              <a:t>re-existing depression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Pre-existing anxiety disorder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</a:t>
            </a:r>
            <a:r>
              <a:rPr lang="en-US" sz="1200" dirty="0" smtClean="0"/>
              <a:t>amily </a:t>
            </a:r>
            <a:r>
              <a:rPr lang="en-US" sz="1200" dirty="0"/>
              <a:t>history of </a:t>
            </a:r>
            <a:r>
              <a:rPr lang="en-US" sz="1200" dirty="0" smtClean="0"/>
              <a:t>anxiety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Family </a:t>
            </a:r>
            <a:r>
              <a:rPr lang="en-US" sz="1200" dirty="0"/>
              <a:t>history of </a:t>
            </a:r>
            <a:r>
              <a:rPr lang="en-US" sz="1200" dirty="0" smtClean="0"/>
              <a:t>neuroticism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/>
              <a:t>Halligan</a:t>
            </a:r>
            <a:r>
              <a:rPr lang="en-US" sz="1200" dirty="0" smtClean="0"/>
              <a:t>, S, Yehuda, R, 2000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/>
              <a:t>Cornelis</a:t>
            </a:r>
            <a:r>
              <a:rPr lang="en-US" sz="1200" dirty="0" smtClean="0"/>
              <a:t>, M, et. al. 2010</a:t>
            </a:r>
          </a:p>
          <a:p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4053385" y="1937982"/>
            <a:ext cx="656425" cy="14486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916907" y="365125"/>
            <a:ext cx="2688609" cy="157285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err="1" smtClean="0"/>
              <a:t>Neuromaturational</a:t>
            </a:r>
            <a:r>
              <a:rPr lang="en-US" sz="1400" dirty="0" smtClean="0"/>
              <a:t> Factors: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Noradrenaline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Amygdala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Hippocampus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Medial Prefrontal Cortex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Grinage</a:t>
            </a:r>
            <a:r>
              <a:rPr lang="en-US" sz="1400" dirty="0" smtClean="0"/>
              <a:t>, 2003</a:t>
            </a:r>
            <a:endParaRPr lang="en-US" sz="14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098042" y="3429000"/>
            <a:ext cx="955343" cy="125218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571875" y="4681182"/>
            <a:ext cx="4835146" cy="18288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042245" y="2183642"/>
            <a:ext cx="1937982" cy="203351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916907" y="365124"/>
            <a:ext cx="2688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69333" y="3386667"/>
            <a:ext cx="1304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Constitutional (Biological) Vulnerability 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7042245" y="2183642"/>
            <a:ext cx="1937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Psychiatric Outcome </a:t>
            </a:r>
          </a:p>
          <a:p>
            <a:r>
              <a:rPr lang="en-US" dirty="0" smtClean="0"/>
              <a:t>(Post-Traumatic Stress Disorder)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602914" y="4632025"/>
            <a:ext cx="48351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Cognitive Factors: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</a:t>
            </a:r>
            <a:r>
              <a:rPr lang="en-US" sz="1200" dirty="0" smtClean="0"/>
              <a:t>ental defeat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</a:t>
            </a:r>
            <a:r>
              <a:rPr lang="en-US" sz="1200" dirty="0" smtClean="0"/>
              <a:t>ental confusion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</a:t>
            </a:r>
            <a:r>
              <a:rPr lang="en-US" sz="1200" dirty="0" smtClean="0"/>
              <a:t>ppraisal </a:t>
            </a:r>
            <a:r>
              <a:rPr lang="en-US" sz="1200" dirty="0"/>
              <a:t>of </a:t>
            </a:r>
            <a:r>
              <a:rPr lang="en-US" sz="1200" dirty="0" smtClean="0"/>
              <a:t>emotions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</a:t>
            </a:r>
            <a:r>
              <a:rPr lang="en-US" sz="1200" dirty="0" smtClean="0"/>
              <a:t>ppraisal </a:t>
            </a:r>
            <a:r>
              <a:rPr lang="en-US" sz="1200" dirty="0"/>
              <a:t>of </a:t>
            </a:r>
            <a:r>
              <a:rPr lang="en-US" sz="1200" dirty="0" smtClean="0"/>
              <a:t>symptoms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</a:t>
            </a:r>
            <a:r>
              <a:rPr lang="en-US" sz="1200" dirty="0" smtClean="0"/>
              <a:t>erceived </a:t>
            </a:r>
            <a:r>
              <a:rPr lang="en-US" sz="1200" dirty="0"/>
              <a:t>negative responses of </a:t>
            </a:r>
            <a:r>
              <a:rPr lang="en-US" sz="1200" dirty="0" smtClean="0"/>
              <a:t>others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</a:t>
            </a:r>
            <a:r>
              <a:rPr lang="en-US" sz="1200" dirty="0" smtClean="0"/>
              <a:t>ermanent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Dunmore, E, Clark, D.M., &amp; Ehlers, A, 1999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69328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506731" y="103683"/>
            <a:ext cx="1435608" cy="48188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b="1" dirty="0" smtClean="0">
                <a:effectLst/>
              </a:rPr>
              <a:t>Complex </a:t>
            </a:r>
            <a:r>
              <a:rPr lang="en-US" b="1" dirty="0">
                <a:effectLst/>
              </a:rPr>
              <a:t>PTSD (Herman, 1992)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5360724">
            <a:off x="967762" y="1075673"/>
            <a:ext cx="5398955" cy="50882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Complex Post-Traumatic Stress Disorders </a:t>
            </a:r>
            <a:endParaRPr lang="en-US" sz="2400" dirty="0">
              <a:effectLst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Prolonged, repeated trauma that only occurs where the victim is in a state of captivity, unable to flee, and under the control of the perpetrator.</a:t>
            </a:r>
            <a:endParaRPr lang="en-US" sz="2000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039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b="1" dirty="0">
                <a:effectLst/>
              </a:rPr>
              <a:t>GROUP THERAPY FOR SEXUAL-ASSAULT VICTIMS </a:t>
            </a:r>
            <a:r>
              <a:rPr lang="en-US" sz="2000" b="1" dirty="0" smtClean="0">
                <a:effectLst/>
              </a:rPr>
              <a:t/>
            </a:r>
            <a:br>
              <a:rPr lang="en-US" sz="2000" b="1" dirty="0" smtClean="0">
                <a:effectLst/>
              </a:rPr>
            </a:br>
            <a:r>
              <a:rPr lang="en-US" sz="2000" b="1" dirty="0" smtClean="0">
                <a:effectLst/>
              </a:rPr>
              <a:t>(</a:t>
            </a:r>
            <a:r>
              <a:rPr lang="en-US" sz="2000" b="1" dirty="0">
                <a:effectLst/>
              </a:rPr>
              <a:t>Roth, S, Dye, E, &amp; </a:t>
            </a:r>
            <a:r>
              <a:rPr lang="en-US" sz="2000" b="1" dirty="0" err="1">
                <a:effectLst/>
              </a:rPr>
              <a:t>Lebowitz</a:t>
            </a:r>
            <a:r>
              <a:rPr lang="en-US" sz="2000" b="1" dirty="0">
                <a:effectLst/>
              </a:rPr>
              <a:t>, L, 1988)</a:t>
            </a:r>
            <a:r>
              <a:rPr lang="en-US" sz="2000" dirty="0">
                <a:effectLst/>
              </a:rPr>
              <a:t/>
            </a:r>
            <a:br>
              <a:rPr lang="en-US" sz="2000" dirty="0">
                <a:effectLst/>
              </a:rPr>
            </a:b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Purpose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Participants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Findings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796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Close your eyes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 Imagine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7323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2124"/>
            <a:ext cx="9144000" cy="597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706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64125" y="4726543"/>
            <a:ext cx="273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August 24, 1992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84885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Biological Level of Analysis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Cognitive Level of Analysis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Sociocultural Level of Analysis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0380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>
          <a:xfrm rot="15301338">
            <a:off x="604433" y="2212879"/>
            <a:ext cx="6581279" cy="3604759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en-US" sz="1800" b="1" dirty="0">
                <a:effectLst/>
              </a:rPr>
              <a:t>Reliving the event (also called re-experiencing symptoms</a:t>
            </a:r>
            <a:r>
              <a:rPr lang="en-US" sz="1800" b="1" dirty="0" smtClean="0">
                <a:effectLst/>
              </a:rPr>
              <a:t>)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effectLst/>
              </a:rPr>
              <a:t>Avoiding situations that remind you of the event</a:t>
            </a:r>
            <a:endParaRPr lang="en-US" sz="1800" dirty="0">
              <a:effectLst/>
            </a:endParaRPr>
          </a:p>
          <a:p>
            <a:pPr>
              <a:buFont typeface="+mj-lt"/>
              <a:buAutoNum type="arabicPeriod"/>
            </a:pPr>
            <a:r>
              <a:rPr lang="en-US" sz="1800" b="1" dirty="0">
                <a:effectLst/>
              </a:rPr>
              <a:t>Negative changes in beliefs and feelings</a:t>
            </a:r>
            <a:endParaRPr lang="en-US" sz="1800" dirty="0">
              <a:effectLst/>
            </a:endParaRPr>
          </a:p>
          <a:p>
            <a:pPr>
              <a:buFont typeface="+mj-lt"/>
              <a:buAutoNum type="arabicPeriod"/>
            </a:pPr>
            <a:r>
              <a:rPr lang="en-US" sz="1800" b="1" dirty="0">
                <a:effectLst/>
              </a:rPr>
              <a:t>Feeling keyed up (also called </a:t>
            </a:r>
            <a:r>
              <a:rPr lang="en-US" sz="1800" b="1" dirty="0" err="1">
                <a:effectLst/>
              </a:rPr>
              <a:t>hyperarousal</a:t>
            </a:r>
            <a:r>
              <a:rPr lang="en-US" sz="1800" b="1" dirty="0">
                <a:effectLst/>
              </a:rPr>
              <a:t>)</a:t>
            </a:r>
            <a:endParaRPr lang="en-US" sz="1800" dirty="0">
              <a:effectLst/>
            </a:endParaRPr>
          </a:p>
          <a:p>
            <a:pPr lvl="0" algn="ctr">
              <a:buFont typeface="Arial" panose="020B0604020202020204" pitchFamily="34" charset="0"/>
              <a:buChar char="•"/>
            </a:pPr>
            <a:endParaRPr lang="en-US" sz="1800" dirty="0">
              <a:effectLst/>
            </a:endParaRPr>
          </a:p>
          <a:p>
            <a:pPr algn="ctr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100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dirty="0" err="1" smtClean="0"/>
              <a:t>Prelavance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>
          <a:xfrm rot="15363451">
            <a:off x="1104240" y="2208436"/>
            <a:ext cx="5398955" cy="5088265"/>
          </a:xfrm>
        </p:spPr>
        <p:txBody>
          <a:bodyPr/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dirty="0" smtClean="0"/>
              <a:t>Overall </a:t>
            </a:r>
          </a:p>
          <a:p>
            <a:pPr lvl="1" algn="ctr">
              <a:buFont typeface="Arial" panose="020B0604020202020204" pitchFamily="34" charset="0"/>
              <a:buChar char="•"/>
            </a:pPr>
            <a:r>
              <a:rPr lang="en-US" dirty="0" smtClean="0"/>
              <a:t>Gender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dirty="0" smtClean="0"/>
              <a:t>Age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48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828902">
            <a:off x="3742142" y="574273"/>
            <a:ext cx="4452200" cy="56356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Difficulty of Diagnosis</a:t>
            </a:r>
          </a:p>
          <a:p>
            <a:pPr marL="742950" lvl="1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Methods of Diagnosis </a:t>
            </a:r>
          </a:p>
          <a:p>
            <a:pPr lvl="1"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701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effectLst/>
              </a:rPr>
              <a:t>Culture is </a:t>
            </a:r>
            <a:r>
              <a:rPr lang="en-US" sz="2000" dirty="0">
                <a:effectLst/>
              </a:rPr>
              <a:t>a context of dynamic symbols and meanings that people create and recreate for themselves in the process of social interaction.</a:t>
            </a:r>
            <a:r>
              <a:rPr lang="en-US" sz="2000" dirty="0" smtClean="0">
                <a:effectLst/>
              </a:rPr>
              <a:t>”            – </a:t>
            </a:r>
            <a:r>
              <a:rPr lang="en-US" sz="2000" dirty="0">
                <a:effectLst/>
              </a:rPr>
              <a:t>(Geertz 1973; Sapir, 1961)</a:t>
            </a:r>
          </a:p>
          <a:p>
            <a:pPr marL="0" indent="0">
              <a:buNone/>
            </a:pPr>
            <a:r>
              <a:rPr lang="en-US" sz="2000" dirty="0" smtClean="0">
                <a:effectLst/>
              </a:rPr>
              <a:t>Toward </a:t>
            </a:r>
            <a:r>
              <a:rPr lang="en-US" sz="2000" dirty="0">
                <a:effectLst/>
              </a:rPr>
              <a:t>a more expansive view, culture is thought to provide an orientation of a people’s way of feeling, thinking, and being in the world – their </a:t>
            </a:r>
            <a:r>
              <a:rPr lang="en-US" sz="2000" dirty="0" err="1">
                <a:effectLst/>
              </a:rPr>
              <a:t>unself</a:t>
            </a:r>
            <a:r>
              <a:rPr lang="en-US" sz="2000" dirty="0">
                <a:effectLst/>
              </a:rPr>
              <a:t> conscious medium of experience, interpretation, and action.”  </a:t>
            </a:r>
            <a:r>
              <a:rPr lang="en-US" sz="2000" dirty="0" smtClean="0">
                <a:effectLst/>
              </a:rPr>
              <a:t>                           – </a:t>
            </a:r>
            <a:r>
              <a:rPr lang="en-US" sz="2000" dirty="0">
                <a:effectLst/>
              </a:rPr>
              <a:t>(Jenkins &amp; </a:t>
            </a:r>
            <a:r>
              <a:rPr lang="en-US" sz="2000" dirty="0" err="1">
                <a:effectLst/>
              </a:rPr>
              <a:t>Karno</a:t>
            </a:r>
            <a:r>
              <a:rPr lang="en-US" sz="2000" dirty="0">
                <a:effectLst/>
              </a:rPr>
              <a:t>, 1992 </a:t>
            </a:r>
            <a:r>
              <a:rPr lang="en-US" sz="2000" dirty="0" smtClean="0">
                <a:effectLst/>
              </a:rPr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0528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Kilter.thmx</Template>
  <TotalTime>415</TotalTime>
  <Words>390</Words>
  <Application>Microsoft Office PowerPoint</Application>
  <PresentationFormat>On-screen Show (4:3)</PresentationFormat>
  <Paragraphs>99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Rockwell</vt:lpstr>
      <vt:lpstr>Times New Roman</vt:lpstr>
      <vt:lpstr>Wingdings</vt:lpstr>
      <vt:lpstr>Kilter</vt:lpstr>
      <vt:lpstr>PTSD</vt:lpstr>
      <vt:lpstr>Close your eyes</vt:lpstr>
      <vt:lpstr>PowerPoint Presentation</vt:lpstr>
      <vt:lpstr>PowerPoint Presentation</vt:lpstr>
      <vt:lpstr>Etiology </vt:lpstr>
      <vt:lpstr>Symptoms </vt:lpstr>
      <vt:lpstr>Prelavance </vt:lpstr>
      <vt:lpstr>Diagnosis</vt:lpstr>
      <vt:lpstr>Nature of Culture</vt:lpstr>
      <vt:lpstr>Culture and Emotion</vt:lpstr>
      <vt:lpstr>Culture Validity of PTDS Diagnosis</vt:lpstr>
      <vt:lpstr>Gender</vt:lpstr>
      <vt:lpstr>Treatment</vt:lpstr>
      <vt:lpstr>Kathleen O. Nader and Others…</vt:lpstr>
      <vt:lpstr>Other Experiments</vt:lpstr>
      <vt:lpstr>PowerPoint Presentation</vt:lpstr>
      <vt:lpstr>   Complex PTSD (Herman, 1992) </vt:lpstr>
      <vt:lpstr>GROUP THERAPY FOR SEXUAL-ASSAULT VICTIMS  (Roth, S, Dye, E, &amp; Lebowitz, L, 1988) </vt:lpstr>
    </vt:vector>
  </TitlesOfParts>
  <Company>Brandon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Psychology Presentation</dc:title>
  <dc:creator>Brandon Martinez</dc:creator>
  <cp:lastModifiedBy>Steven Franqui</cp:lastModifiedBy>
  <cp:revision>22</cp:revision>
  <dcterms:created xsi:type="dcterms:W3CDTF">2014-03-02T18:59:44Z</dcterms:created>
  <dcterms:modified xsi:type="dcterms:W3CDTF">2014-03-03T18:40:02Z</dcterms:modified>
</cp:coreProperties>
</file>